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handoutMasterIdLst>
    <p:handoutMasterId r:id="rId52"/>
  </p:handoutMasterIdLst>
  <p:sldIdLst>
    <p:sldId id="256" r:id="rId2"/>
    <p:sldId id="257" r:id="rId3"/>
    <p:sldId id="263" r:id="rId4"/>
    <p:sldId id="258" r:id="rId5"/>
    <p:sldId id="259" r:id="rId6"/>
    <p:sldId id="261" r:id="rId7"/>
    <p:sldId id="266" r:id="rId8"/>
    <p:sldId id="312" r:id="rId9"/>
    <p:sldId id="267" r:id="rId10"/>
    <p:sldId id="265" r:id="rId11"/>
    <p:sldId id="268" r:id="rId12"/>
    <p:sldId id="311" r:id="rId13"/>
    <p:sldId id="269" r:id="rId14"/>
    <p:sldId id="331" r:id="rId15"/>
    <p:sldId id="275" r:id="rId16"/>
    <p:sldId id="328" r:id="rId17"/>
    <p:sldId id="317" r:id="rId18"/>
    <p:sldId id="277" r:id="rId19"/>
    <p:sldId id="278" r:id="rId20"/>
    <p:sldId id="285" r:id="rId21"/>
    <p:sldId id="286" r:id="rId22"/>
    <p:sldId id="287" r:id="rId23"/>
    <p:sldId id="289" r:id="rId24"/>
    <p:sldId id="318" r:id="rId25"/>
    <p:sldId id="316" r:id="rId26"/>
    <p:sldId id="294" r:id="rId27"/>
    <p:sldId id="319" r:id="rId28"/>
    <p:sldId id="329" r:id="rId29"/>
    <p:sldId id="326" r:id="rId30"/>
    <p:sldId id="291" r:id="rId31"/>
    <p:sldId id="295" r:id="rId32"/>
    <p:sldId id="297" r:id="rId33"/>
    <p:sldId id="336" r:id="rId34"/>
    <p:sldId id="298" r:id="rId35"/>
    <p:sldId id="299" r:id="rId36"/>
    <p:sldId id="301" r:id="rId37"/>
    <p:sldId id="300" r:id="rId38"/>
    <p:sldId id="302" r:id="rId39"/>
    <p:sldId id="303" r:id="rId40"/>
    <p:sldId id="323" r:id="rId41"/>
    <p:sldId id="327" r:id="rId42"/>
    <p:sldId id="332" r:id="rId43"/>
    <p:sldId id="333" r:id="rId44"/>
    <p:sldId id="335" r:id="rId45"/>
    <p:sldId id="296" r:id="rId46"/>
    <p:sldId id="306" r:id="rId47"/>
    <p:sldId id="307" r:id="rId48"/>
    <p:sldId id="337" r:id="rId49"/>
    <p:sldId id="260" r:id="rId50"/>
  </p:sldIdLst>
  <p:sldSz cx="9144000" cy="6858000" type="screen4x3"/>
  <p:notesSz cx="9928225" cy="67976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623699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007A28-27BE-46C8-B816-5D013E646EA0}" type="datetimeFigureOut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2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623699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50F8FE-081F-4F51-BA52-7C0635273B4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93749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2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5623699" y="1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7F5AB1-C2E3-4B88-A215-BA908A8089E7}" type="datetimeFigureOut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433763" y="849313"/>
            <a:ext cx="3060700" cy="2295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2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5623699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10F1B-61AC-4FA9-B48D-3439A415AA1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70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0F1B-61AC-4FA9-B48D-3439A415AA1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4919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0F1B-61AC-4FA9-B48D-3439A415AA1E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103430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710F1B-61AC-4FA9-B48D-3439A415AA1E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8513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5F0937-E389-4865-8930-CD9CFAF423D2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9120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091DB-E32A-4820-885C-DB0B25F211CF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3512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A8B0D-BF9A-4266-82BF-3B002CBCB847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63999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2DB2A-DEA6-4970-A9A7-87718C7561BF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6913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F1A31B-2A91-4079-9713-8101A2D3F9DC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97610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57ED3B-0083-4F79-B2A6-426D62E73B2E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2486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EFCDA-5988-43BF-A6FE-1F2A17FF951F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026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4D0D3-7CA5-4D31-AEE2-28C6D3F39D56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5051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6602A-9B36-4E86-BF18-587F69A9E5AC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1482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172885-31D3-4612-870B-778AD7B4E184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27528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B3842-ADB4-4629-B179-593A5D8A6D93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421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2F9986-1E93-4461-834D-7EF22435EF08}" type="datetime1">
              <a:rPr lang="zh-TW" altLang="en-US" smtClean="0"/>
              <a:t>2015/7/10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1BDA60-0349-4AFB-92E7-F84EA8EC5DC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538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developer.android.com/tools/testing-support-library/index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Vision-Based Technology for Automated App Testing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Presenter: Wei-Lin Chang</a:t>
            </a:r>
          </a:p>
          <a:p>
            <a:r>
              <a:rPr lang="en-US" altLang="zh-TW" dirty="0" smtClean="0"/>
              <a:t>Advisor: Prof. Farn Wang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43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dirty="0" smtClean="0"/>
              <a:t>Background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Framework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05077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Background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Computer Vision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0" y="1833863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TW" sz="3200" dirty="0" smtClean="0"/>
              <a:t>Thresholding</a:t>
            </a:r>
          </a:p>
          <a:p>
            <a:pPr marL="457200" lvl="1" indent="0">
              <a:buNone/>
            </a:pPr>
            <a:r>
              <a:rPr lang="en-US" altLang="zh-TW" sz="2800" dirty="0" smtClean="0"/>
              <a:t>With the grayscale image, we can use thresholding to create a binary image.</a:t>
            </a:r>
          </a:p>
          <a:p>
            <a:pPr lvl="1"/>
            <a:r>
              <a:rPr lang="en-US" altLang="zh-TW" sz="2800" dirty="0" smtClean="0"/>
              <a:t>Adaptive threshold  [4]</a:t>
            </a:r>
          </a:p>
          <a:p>
            <a:pPr lvl="2"/>
            <a:r>
              <a:rPr lang="en-US" altLang="zh-TW" sz="2400" dirty="0" smtClean="0"/>
              <a:t>Estimate local threshold value for each pixel</a:t>
            </a:r>
          </a:p>
          <a:p>
            <a:pPr lvl="2"/>
            <a:r>
              <a:rPr lang="en-US" altLang="zh-TW" sz="2400" dirty="0" smtClean="0"/>
              <a:t>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x,y</a:t>
            </a:r>
            <a:r>
              <a:rPr lang="en-US" altLang="zh-TW" dirty="0" smtClean="0"/>
              <a:t>)</a:t>
            </a:r>
            <a:r>
              <a:rPr lang="en-US" altLang="zh-TW" sz="2400" dirty="0" smtClean="0"/>
              <a:t> is the mean of N*N neighborhood of (</a:t>
            </a:r>
            <a:r>
              <a:rPr lang="en-US" altLang="zh-TW" sz="2400" dirty="0" err="1" smtClean="0"/>
              <a:t>x,y</a:t>
            </a:r>
            <a:r>
              <a:rPr lang="en-US" altLang="zh-TW" sz="2400" dirty="0" smtClean="0"/>
              <a:t>)  - constant C </a:t>
            </a:r>
          </a:p>
          <a:p>
            <a:pPr lvl="2"/>
            <a:r>
              <a:rPr lang="en-US" altLang="zh-TW" sz="2400" dirty="0" smtClean="0"/>
              <a:t>Provided by OpenCV</a:t>
            </a:r>
            <a:endParaRPr lang="en-US" altLang="zh-TW" sz="24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3308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Background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Adaptive threshold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best image using global thresholding method still loss some information, but adaptive not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81" y="2694454"/>
            <a:ext cx="2520000" cy="37296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279" y="2694454"/>
            <a:ext cx="2520000" cy="3729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477" y="2694454"/>
            <a:ext cx="2520000" cy="372960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075179" y="648065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6">
                    <a:lumMod val="75000"/>
                  </a:schemeClr>
                </a:solidFill>
              </a:rPr>
              <a:t>Origin</a:t>
            </a:r>
            <a:endParaRPr lang="zh-TW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284662" y="6490642"/>
            <a:ext cx="2809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Global threshold value :190</a:t>
            </a:r>
            <a:endParaRPr lang="zh-TW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7136068" y="6424054"/>
            <a:ext cx="10424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chemeClr val="accent1">
                    <a:lumMod val="75000"/>
                  </a:schemeClr>
                </a:solidFill>
              </a:rPr>
              <a:t>Adaptive</a:t>
            </a:r>
          </a:p>
        </p:txBody>
      </p:sp>
      <p:sp>
        <p:nvSpPr>
          <p:cNvPr id="11" name="矩形 10"/>
          <p:cNvSpPr/>
          <p:nvPr/>
        </p:nvSpPr>
        <p:spPr>
          <a:xfrm>
            <a:off x="3330035" y="6123692"/>
            <a:ext cx="2718487" cy="3764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46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Background</a:t>
            </a:r>
            <a:br>
              <a:rPr lang="en-US" altLang="zh-TW" sz="3200" dirty="0" smtClean="0"/>
            </a:br>
            <a:r>
              <a:rPr lang="en-US" altLang="zh-TW" dirty="0" smtClean="0"/>
              <a:t>Model </a:t>
            </a:r>
            <a:r>
              <a:rPr lang="en-US" altLang="zh-TW" dirty="0"/>
              <a:t>B</a:t>
            </a:r>
            <a:r>
              <a:rPr lang="en-US" altLang="zh-TW" dirty="0" smtClean="0"/>
              <a:t>ased </a:t>
            </a:r>
            <a:r>
              <a:rPr lang="en-US" altLang="zh-TW" dirty="0"/>
              <a:t>T</a:t>
            </a:r>
            <a:r>
              <a:rPr lang="en-US" altLang="zh-TW" dirty="0" smtClean="0"/>
              <a:t>esting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Model the </a:t>
            </a:r>
            <a:r>
              <a:rPr lang="en-US" altLang="zh-TW" dirty="0" smtClean="0"/>
              <a:t>desired behaviors </a:t>
            </a:r>
            <a:r>
              <a:rPr lang="en-US" altLang="zh-TW" dirty="0"/>
              <a:t>of Application Under Testing (AUT</a:t>
            </a:r>
            <a:r>
              <a:rPr lang="en-US" altLang="zh-TW" dirty="0" smtClean="0"/>
              <a:t>) with finite-state machine</a:t>
            </a:r>
          </a:p>
          <a:p>
            <a:pPr lvl="1"/>
            <a:r>
              <a:rPr lang="en-US" altLang="zh-TW" dirty="0" smtClean="0"/>
              <a:t>State: </a:t>
            </a:r>
            <a:r>
              <a:rPr lang="en-US" altLang="zh-TW" dirty="0"/>
              <a:t>abstract </a:t>
            </a:r>
            <a:r>
              <a:rPr lang="en-US" altLang="zh-TW" dirty="0" smtClean="0"/>
              <a:t>screenshot</a:t>
            </a:r>
          </a:p>
          <a:p>
            <a:pPr lvl="1"/>
            <a:r>
              <a:rPr lang="en-US" altLang="zh-TW" dirty="0" smtClean="0"/>
              <a:t>Transition: action (e.g. a click event)</a:t>
            </a:r>
          </a:p>
          <a:p>
            <a:pPr lvl="1"/>
            <a:r>
              <a:rPr lang="en-US" altLang="zh-TW" dirty="0"/>
              <a:t>Depth first </a:t>
            </a:r>
            <a:r>
              <a:rPr lang="en-US" altLang="zh-TW" dirty="0" smtClean="0"/>
              <a:t>exploration</a:t>
            </a:r>
          </a:p>
          <a:p>
            <a:pPr marL="228600" lvl="1">
              <a:spcBef>
                <a:spcPts val="1000"/>
              </a:spcBef>
            </a:pPr>
            <a:r>
              <a:rPr lang="en-US" altLang="zh-TW" sz="2800" dirty="0" smtClean="0"/>
              <a:t>Test cases can be generated based </a:t>
            </a:r>
            <a:r>
              <a:rPr lang="en-US" altLang="zh-TW" sz="2800" dirty="0"/>
              <a:t>on the </a:t>
            </a:r>
            <a:r>
              <a:rPr lang="en-US" altLang="zh-TW" sz="2800" dirty="0" smtClean="0"/>
              <a:t>model</a:t>
            </a:r>
            <a:endParaRPr lang="en-US" altLang="zh-TW" sz="280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9817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Background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Instance of model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0" y="2196328"/>
            <a:ext cx="2520000" cy="37296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4264" y="2196328"/>
            <a:ext cx="2520000" cy="3729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630" y="2196328"/>
            <a:ext cx="2520000" cy="37296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97708" y="3855308"/>
            <a:ext cx="2613190" cy="280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1" name="直線單箭頭接點 10"/>
          <p:cNvCxnSpPr>
            <a:stCxn id="7" idx="3"/>
            <a:endCxn id="5" idx="1"/>
          </p:cNvCxnSpPr>
          <p:nvPr/>
        </p:nvCxnSpPr>
        <p:spPr>
          <a:xfrm>
            <a:off x="2810898" y="3995352"/>
            <a:ext cx="523366" cy="65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287669" y="4110683"/>
            <a:ext cx="2613190" cy="2800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5" name="直線單箭頭接點 14"/>
          <p:cNvCxnSpPr>
            <a:stCxn id="14" idx="3"/>
            <a:endCxn id="6" idx="1"/>
          </p:cNvCxnSpPr>
          <p:nvPr/>
        </p:nvCxnSpPr>
        <p:spPr>
          <a:xfrm flipV="1">
            <a:off x="5900859" y="4061128"/>
            <a:ext cx="476771" cy="189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790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altLang="zh-TW" dirty="0" smtClean="0"/>
              <a:t>Framework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6889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2381922" y="4909752"/>
            <a:ext cx="2593732" cy="1290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Simplification </a:t>
            </a:r>
            <a:r>
              <a:rPr lang="en-US" altLang="zh-TW" dirty="0" smtClean="0"/>
              <a:t>(</a:t>
            </a:r>
            <a:r>
              <a:rPr lang="en-US" altLang="zh-TW" dirty="0"/>
              <a:t>Transition Merging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grpSp>
        <p:nvGrpSpPr>
          <p:cNvPr id="12" name="群組 11"/>
          <p:cNvGrpSpPr/>
          <p:nvPr/>
        </p:nvGrpSpPr>
        <p:grpSpPr>
          <a:xfrm>
            <a:off x="2993313" y="1742897"/>
            <a:ext cx="3157374" cy="1504186"/>
            <a:chOff x="2380735" y="1370246"/>
            <a:chExt cx="3447535" cy="1521741"/>
          </a:xfrm>
        </p:grpSpPr>
        <p:sp>
          <p:nvSpPr>
            <p:cNvPr id="4" name="圓角矩形 3"/>
            <p:cNvSpPr/>
            <p:nvPr/>
          </p:nvSpPr>
          <p:spPr>
            <a:xfrm>
              <a:off x="2380735" y="1370246"/>
              <a:ext cx="3447535" cy="15217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dirty="0" smtClean="0"/>
                <a:t>Exploration</a:t>
              </a: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2556675" y="2001583"/>
              <a:ext cx="1486928" cy="73509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Rectangle</a:t>
              </a:r>
            </a:p>
            <a:p>
              <a:pPr algn="ctr"/>
              <a:r>
                <a:rPr lang="en-US" altLang="zh-TW" dirty="0" smtClean="0"/>
                <a:t>Recognition</a:t>
              </a:r>
              <a:endParaRPr lang="zh-TW" altLang="en-US" dirty="0"/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4176731" y="2001583"/>
              <a:ext cx="1486928" cy="73509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Screenshot</a:t>
              </a:r>
            </a:p>
            <a:p>
              <a:pPr algn="ctr"/>
              <a:r>
                <a:rPr lang="en-US" altLang="zh-TW" dirty="0" smtClean="0"/>
                <a:t>Abstraction</a:t>
              </a:r>
              <a:endParaRPr lang="zh-TW" altLang="en-US" dirty="0"/>
            </a:p>
          </p:txBody>
        </p:sp>
      </p:grpSp>
      <p:sp>
        <p:nvSpPr>
          <p:cNvPr id="8" name="流程圖: 文件 7"/>
          <p:cNvSpPr/>
          <p:nvPr/>
        </p:nvSpPr>
        <p:spPr>
          <a:xfrm>
            <a:off x="7115194" y="1938936"/>
            <a:ext cx="1155773" cy="1112108"/>
          </a:xfrm>
          <a:prstGeom prst="flowChartDocumen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AUT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25" name="流程圖: 文件 24"/>
          <p:cNvSpPr/>
          <p:nvPr/>
        </p:nvSpPr>
        <p:spPr>
          <a:xfrm>
            <a:off x="6150687" y="4998990"/>
            <a:ext cx="1155773" cy="1112108"/>
          </a:xfrm>
          <a:prstGeom prst="flowChartDocumen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Reduced </a:t>
            </a:r>
            <a:r>
              <a:rPr lang="en-US" altLang="zh-TW" smtClean="0"/>
              <a:t>AUT Model</a:t>
            </a:r>
            <a:endParaRPr lang="zh-TW" altLang="en-US" dirty="0"/>
          </a:p>
        </p:txBody>
      </p:sp>
      <p:cxnSp>
        <p:nvCxnSpPr>
          <p:cNvPr id="39" name="直線單箭頭接點 38"/>
          <p:cNvCxnSpPr>
            <a:stCxn id="17" idx="3"/>
            <a:endCxn id="25" idx="1"/>
          </p:cNvCxnSpPr>
          <p:nvPr/>
        </p:nvCxnSpPr>
        <p:spPr>
          <a:xfrm flipV="1">
            <a:off x="4975654" y="5555044"/>
            <a:ext cx="1175033" cy="1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圖: 文件 21"/>
          <p:cNvSpPr/>
          <p:nvPr/>
        </p:nvSpPr>
        <p:spPr>
          <a:xfrm>
            <a:off x="501219" y="1938936"/>
            <a:ext cx="1155773" cy="1112108"/>
          </a:xfrm>
          <a:prstGeom prst="flowChartDocumen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AUT</a:t>
            </a:r>
            <a:endParaRPr lang="zh-TW" altLang="en-US" dirty="0"/>
          </a:p>
        </p:txBody>
      </p:sp>
      <p:cxnSp>
        <p:nvCxnSpPr>
          <p:cNvPr id="23" name="直線單箭頭接點 22"/>
          <p:cNvCxnSpPr>
            <a:stCxn id="22" idx="3"/>
            <a:endCxn id="4" idx="1"/>
          </p:cNvCxnSpPr>
          <p:nvPr/>
        </p:nvCxnSpPr>
        <p:spPr>
          <a:xfrm>
            <a:off x="1656992" y="2494990"/>
            <a:ext cx="1336321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4" idx="3"/>
            <a:endCxn id="8" idx="1"/>
          </p:cNvCxnSpPr>
          <p:nvPr/>
        </p:nvCxnSpPr>
        <p:spPr>
          <a:xfrm>
            <a:off x="6150687" y="2494990"/>
            <a:ext cx="964507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/>
          <p:cNvCxnSpPr>
            <a:stCxn id="8" idx="3"/>
            <a:endCxn id="17" idx="1"/>
          </p:cNvCxnSpPr>
          <p:nvPr/>
        </p:nvCxnSpPr>
        <p:spPr>
          <a:xfrm flipH="1">
            <a:off x="2381922" y="2494990"/>
            <a:ext cx="5889045" cy="3060055"/>
          </a:xfrm>
          <a:prstGeom prst="bentConnector5">
            <a:avLst>
              <a:gd name="adj1" fmla="val -3882"/>
              <a:gd name="adj2" fmla="val 48542"/>
              <a:gd name="adj3" fmla="val 118710"/>
            </a:avLst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5390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Exploration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Common Depth First Exploration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311" y="1956269"/>
            <a:ext cx="5797378" cy="4125957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4300150" y="2339546"/>
            <a:ext cx="1927655" cy="914401"/>
          </a:xfrm>
          <a:prstGeom prst="wedgeRoundRectCallout">
            <a:avLst>
              <a:gd name="adj1" fmla="val -55790"/>
              <a:gd name="adj2" fmla="val 99910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Where are the buttons?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0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Rectangle Recognition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Assumption on buttons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Buttons are composed of closed contours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3798963" y="4672200"/>
            <a:ext cx="57401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18" y="3600412"/>
            <a:ext cx="2160000" cy="214357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9318" y="3600412"/>
            <a:ext cx="2160000" cy="2143574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193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95581" y="1910084"/>
            <a:ext cx="1499287" cy="1046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Convert RGB to B/W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855078" y="1943544"/>
            <a:ext cx="1219200" cy="10209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Find Contours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55078" y="4826309"/>
            <a:ext cx="1359242" cy="1046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Build Hierarchy of Rectangles</a:t>
            </a:r>
          </a:p>
        </p:txBody>
      </p:sp>
      <p:cxnSp>
        <p:nvCxnSpPr>
          <p:cNvPr id="16" name="直線單箭頭接點 15"/>
          <p:cNvCxnSpPr>
            <a:stCxn id="4" idx="3"/>
            <a:endCxn id="7" idx="1"/>
          </p:cNvCxnSpPr>
          <p:nvPr/>
        </p:nvCxnSpPr>
        <p:spPr>
          <a:xfrm>
            <a:off x="3594868" y="2433187"/>
            <a:ext cx="2260210" cy="208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159953" y="4799941"/>
            <a:ext cx="1219200" cy="1046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Merge by </a:t>
            </a:r>
            <a:r>
              <a:rPr lang="en-US" altLang="zh-TW" dirty="0"/>
              <a:t>G</a:t>
            </a:r>
            <a:r>
              <a:rPr lang="en-US" altLang="zh-TW" dirty="0" smtClean="0"/>
              <a:t>eometry</a:t>
            </a:r>
            <a:endParaRPr lang="zh-TW" altLang="en-US" dirty="0"/>
          </a:p>
        </p:txBody>
      </p:sp>
      <p:cxnSp>
        <p:nvCxnSpPr>
          <p:cNvPr id="25" name="直線單箭頭接點 24"/>
          <p:cNvCxnSpPr>
            <a:stCxn id="23" idx="3"/>
            <a:endCxn id="8" idx="1"/>
          </p:cNvCxnSpPr>
          <p:nvPr/>
        </p:nvCxnSpPr>
        <p:spPr>
          <a:xfrm>
            <a:off x="3379153" y="5323044"/>
            <a:ext cx="2475925" cy="26368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圖片 5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10" y="1264493"/>
            <a:ext cx="1080000" cy="1071788"/>
          </a:xfrm>
          <a:prstGeom prst="rect">
            <a:avLst/>
          </a:prstGeom>
        </p:spPr>
      </p:pic>
      <p:pic>
        <p:nvPicPr>
          <p:cNvPr id="73" name="圖片 7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935" y="1251702"/>
            <a:ext cx="1080000" cy="1071788"/>
          </a:xfrm>
          <a:prstGeom prst="rect">
            <a:avLst/>
          </a:prstGeom>
        </p:spPr>
      </p:pic>
      <p:sp>
        <p:nvSpPr>
          <p:cNvPr id="83" name="標題 8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Rectangle Recognition</a:t>
            </a:r>
            <a:endParaRPr lang="zh-TW" altLang="en-US" dirty="0"/>
          </a:p>
        </p:txBody>
      </p:sp>
      <p:pic>
        <p:nvPicPr>
          <p:cNvPr id="84" name="圖片 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62" y="4043938"/>
            <a:ext cx="1080000" cy="1071787"/>
          </a:xfrm>
          <a:prstGeom prst="rect">
            <a:avLst/>
          </a:prstGeom>
        </p:spPr>
      </p:pic>
      <p:cxnSp>
        <p:nvCxnSpPr>
          <p:cNvPr id="105" name="肘形接點 104"/>
          <p:cNvCxnSpPr>
            <a:stCxn id="21" idx="1"/>
            <a:endCxn id="23" idx="1"/>
          </p:cNvCxnSpPr>
          <p:nvPr/>
        </p:nvCxnSpPr>
        <p:spPr>
          <a:xfrm rot="10800000" flipV="1">
            <a:off x="2159953" y="3918492"/>
            <a:ext cx="1653812" cy="1404552"/>
          </a:xfrm>
          <a:prstGeom prst="bentConnector3">
            <a:avLst>
              <a:gd name="adj1" fmla="val 123287"/>
            </a:avLst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/>
          <p:nvPr/>
        </p:nvCxnSpPr>
        <p:spPr>
          <a:xfrm>
            <a:off x="313038" y="2433187"/>
            <a:ext cx="1731153" cy="0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線單箭頭接點 112"/>
          <p:cNvCxnSpPr/>
          <p:nvPr/>
        </p:nvCxnSpPr>
        <p:spPr>
          <a:xfrm flipV="1">
            <a:off x="7190467" y="5332463"/>
            <a:ext cx="775522" cy="16949"/>
          </a:xfrm>
          <a:prstGeom prst="straightConnector1">
            <a:avLst/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流程圖: 多重文件 118"/>
          <p:cNvSpPr/>
          <p:nvPr/>
        </p:nvSpPr>
        <p:spPr>
          <a:xfrm>
            <a:off x="7965989" y="4764525"/>
            <a:ext cx="980303" cy="1169773"/>
          </a:xfrm>
          <a:prstGeom prst="flowChartMultidocumen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XML</a:t>
            </a:r>
            <a:endParaRPr lang="zh-TW" altLang="en-US" b="1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3409" y="5521831"/>
            <a:ext cx="1080000" cy="107178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2421" y="2547424"/>
            <a:ext cx="1080000" cy="1071787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813765" y="3395389"/>
            <a:ext cx="1499287" cy="1046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Calculate</a:t>
            </a:r>
          </a:p>
          <a:p>
            <a:pPr algn="ctr"/>
            <a:r>
              <a:rPr lang="en-US" altLang="zh-TW" dirty="0" smtClean="0"/>
              <a:t>Bounding</a:t>
            </a:r>
          </a:p>
          <a:p>
            <a:pPr algn="ctr"/>
            <a:r>
              <a:rPr lang="en-US" altLang="zh-TW" dirty="0" smtClean="0"/>
              <a:t>Rectangles</a:t>
            </a:r>
            <a:endParaRPr lang="zh-TW" altLang="en-US" dirty="0"/>
          </a:p>
        </p:txBody>
      </p:sp>
      <p:cxnSp>
        <p:nvCxnSpPr>
          <p:cNvPr id="24" name="肘形接點 23"/>
          <p:cNvCxnSpPr>
            <a:stCxn id="7" idx="3"/>
            <a:endCxn id="21" idx="3"/>
          </p:cNvCxnSpPr>
          <p:nvPr/>
        </p:nvCxnSpPr>
        <p:spPr>
          <a:xfrm flipH="1">
            <a:off x="5313052" y="2454036"/>
            <a:ext cx="1761226" cy="1464456"/>
          </a:xfrm>
          <a:prstGeom prst="bentConnector3">
            <a:avLst>
              <a:gd name="adj1" fmla="val -24206"/>
            </a:avLst>
          </a:prstGeom>
          <a:ln w="762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768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 smtClean="0"/>
              <a:t>Background</a:t>
            </a:r>
          </a:p>
          <a:p>
            <a:r>
              <a:rPr lang="en-US" altLang="zh-TW" dirty="0" smtClean="0"/>
              <a:t>Framework</a:t>
            </a:r>
          </a:p>
          <a:p>
            <a:r>
              <a:rPr lang="en-US" altLang="zh-TW" dirty="0" smtClean="0"/>
              <a:t>Experiment</a:t>
            </a:r>
          </a:p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1488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Rectangle Recognition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Find </a:t>
            </a:r>
            <a:r>
              <a:rPr lang="en-US" altLang="zh-TW" dirty="0" smtClean="0"/>
              <a:t>out all Contours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586" y="1767961"/>
            <a:ext cx="2880000" cy="4262400"/>
          </a:xfr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638" y="1767961"/>
            <a:ext cx="2880000" cy="4262400"/>
          </a:xfrm>
          <a:prstGeom prst="rect">
            <a:avLst/>
          </a:prstGeom>
        </p:spPr>
      </p:pic>
      <p:cxnSp>
        <p:nvCxnSpPr>
          <p:cNvPr id="11" name="直線單箭頭接點 10"/>
          <p:cNvCxnSpPr>
            <a:stCxn id="4" idx="3"/>
            <a:endCxn id="7" idx="1"/>
          </p:cNvCxnSpPr>
          <p:nvPr/>
        </p:nvCxnSpPr>
        <p:spPr>
          <a:xfrm>
            <a:off x="4029586" y="3899161"/>
            <a:ext cx="1084052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7254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Rectangle Recognition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Calculate Bounding Rectangles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Reshape each contour with its bounding rectangle</a:t>
            </a:r>
          </a:p>
          <a:p>
            <a:r>
              <a:rPr lang="en-US" altLang="zh-TW" dirty="0" smtClean="0"/>
              <a:t>Remove rectangles smaller than fingertips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091" y="3139427"/>
            <a:ext cx="2340000" cy="34632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102" y="3139427"/>
            <a:ext cx="2340000" cy="3463200"/>
          </a:xfrm>
          <a:prstGeom prst="rect">
            <a:avLst/>
          </a:prstGeom>
        </p:spPr>
      </p:pic>
      <p:cxnSp>
        <p:nvCxnSpPr>
          <p:cNvPr id="7" name="直線單箭頭接點 6"/>
          <p:cNvCxnSpPr>
            <a:stCxn id="4" idx="3"/>
          </p:cNvCxnSpPr>
          <p:nvPr/>
        </p:nvCxnSpPr>
        <p:spPr>
          <a:xfrm flipV="1">
            <a:off x="3590091" y="4865267"/>
            <a:ext cx="1886011" cy="57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791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Rectangle Recognition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Merge </a:t>
            </a:r>
            <a:r>
              <a:rPr lang="en-US" altLang="zh-TW" dirty="0" smtClean="0"/>
              <a:t>by Geometry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lvl="1">
              <a:spcBef>
                <a:spcPts val="1000"/>
              </a:spcBef>
            </a:pPr>
            <a:r>
              <a:rPr lang="en-US" altLang="zh-TW" sz="2800" dirty="0"/>
              <a:t>Heuristically </a:t>
            </a:r>
            <a:r>
              <a:rPr lang="en-US" altLang="zh-TW" sz="2800" dirty="0" smtClean="0"/>
              <a:t>merge </a:t>
            </a:r>
            <a:r>
              <a:rPr lang="en-US" altLang="zh-TW" sz="2800" dirty="0"/>
              <a:t>rectangles which are </a:t>
            </a:r>
            <a:r>
              <a:rPr lang="en-US" altLang="zh-TW" sz="2800" dirty="0">
                <a:solidFill>
                  <a:srgbClr val="FF0000"/>
                </a:solidFill>
              </a:rPr>
              <a:t>partially overlapping</a:t>
            </a:r>
            <a:r>
              <a:rPr lang="en-US" altLang="zh-TW" sz="2800" dirty="0"/>
              <a:t> with each </a:t>
            </a:r>
            <a:r>
              <a:rPr lang="en-US" altLang="zh-TW" sz="2800" dirty="0" smtClean="0"/>
              <a:t>other but keep the </a:t>
            </a:r>
            <a:r>
              <a:rPr lang="en-US" altLang="zh-TW" sz="2800" dirty="0" smtClean="0">
                <a:solidFill>
                  <a:srgbClr val="FF0000"/>
                </a:solidFill>
              </a:rPr>
              <a:t>completely overlapping </a:t>
            </a:r>
            <a:r>
              <a:rPr lang="en-US" altLang="zh-TW" sz="2800" dirty="0" smtClean="0"/>
              <a:t>rectangles.</a:t>
            </a:r>
          </a:p>
        </p:txBody>
      </p:sp>
      <p:pic>
        <p:nvPicPr>
          <p:cNvPr id="9" name="內容版面配置區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169" y="3088805"/>
            <a:ext cx="2177766" cy="322309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1108" y="3088805"/>
            <a:ext cx="2177766" cy="322309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 flipV="1">
            <a:off x="4393560" y="4712871"/>
            <a:ext cx="677165" cy="4708"/>
          </a:xfrm>
          <a:prstGeom prst="straightConnector1">
            <a:avLst/>
          </a:prstGeom>
          <a:ln w="381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536525" y="6272559"/>
            <a:ext cx="1711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142</a:t>
            </a:r>
            <a:r>
              <a:rPr lang="zh-TW" altLang="en-US" dirty="0" smtClean="0"/>
              <a:t> </a:t>
            </a:r>
            <a:r>
              <a:rPr lang="en-US" altLang="zh-TW" dirty="0" smtClean="0"/>
              <a:t>rectangles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6021187" y="6311899"/>
            <a:ext cx="151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61 rectangles</a:t>
            </a:r>
            <a:endParaRPr lang="zh-TW" altLang="en-US" dirty="0"/>
          </a:p>
        </p:txBody>
      </p:sp>
      <p:sp>
        <p:nvSpPr>
          <p:cNvPr id="16" name="投影片編號版面配置區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3092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Rectangle Recognition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Build </a:t>
            </a:r>
            <a:r>
              <a:rPr lang="en-US" altLang="zh-TW" dirty="0" smtClean="0"/>
              <a:t>Hierarchy of Rectangles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Transform rectangles to tree structure</a:t>
            </a:r>
          </a:p>
        </p:txBody>
      </p:sp>
      <p:sp>
        <p:nvSpPr>
          <p:cNvPr id="4" name="矩形 3"/>
          <p:cNvSpPr/>
          <p:nvPr/>
        </p:nvSpPr>
        <p:spPr>
          <a:xfrm>
            <a:off x="1243914" y="3715265"/>
            <a:ext cx="2586681" cy="16146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488216" y="4135393"/>
            <a:ext cx="757881" cy="64255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386140" y="4001294"/>
            <a:ext cx="1124466" cy="1021491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單箭頭接點 7"/>
          <p:cNvCxnSpPr/>
          <p:nvPr/>
        </p:nvCxnSpPr>
        <p:spPr>
          <a:xfrm>
            <a:off x="4044779" y="4522573"/>
            <a:ext cx="1013254" cy="0"/>
          </a:xfrm>
          <a:prstGeom prst="straightConnector1">
            <a:avLst/>
          </a:prstGeom>
          <a:ln w="381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211329" y="3303372"/>
            <a:ext cx="733168" cy="733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3" name="直線單箭頭接點 12"/>
          <p:cNvCxnSpPr>
            <a:stCxn id="9" idx="4"/>
          </p:cNvCxnSpPr>
          <p:nvPr/>
        </p:nvCxnSpPr>
        <p:spPr>
          <a:xfrm flipH="1">
            <a:off x="6071286" y="4036540"/>
            <a:ext cx="506627" cy="475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>
            <a:stCxn id="9" idx="4"/>
          </p:cNvCxnSpPr>
          <p:nvPr/>
        </p:nvCxnSpPr>
        <p:spPr>
          <a:xfrm>
            <a:off x="6577913" y="4036540"/>
            <a:ext cx="486033" cy="4860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橢圓 16"/>
          <p:cNvSpPr/>
          <p:nvPr/>
        </p:nvSpPr>
        <p:spPr>
          <a:xfrm>
            <a:off x="5521411" y="4402134"/>
            <a:ext cx="733167" cy="73316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/>
          <p:cNvSpPr/>
          <p:nvPr/>
        </p:nvSpPr>
        <p:spPr>
          <a:xfrm>
            <a:off x="6944497" y="4402131"/>
            <a:ext cx="733167" cy="733167"/>
          </a:xfrm>
          <a:prstGeom prst="ellipse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950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Our Depth First Exploration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2"/>
          <a:srcRect b="8453"/>
          <a:stretch/>
        </p:blipFill>
        <p:spPr>
          <a:xfrm>
            <a:off x="1912724" y="1946062"/>
            <a:ext cx="4743450" cy="3243776"/>
          </a:xfrm>
          <a:prstGeom prst="rect">
            <a:avLst/>
          </a:prstGeom>
        </p:spPr>
      </p:pic>
      <p:sp>
        <p:nvSpPr>
          <p:cNvPr id="8" name="圓角矩形圖說文字 7"/>
          <p:cNvSpPr/>
          <p:nvPr/>
        </p:nvSpPr>
        <p:spPr>
          <a:xfrm>
            <a:off x="4284449" y="1890329"/>
            <a:ext cx="2010032" cy="1065126"/>
          </a:xfrm>
          <a:prstGeom prst="wedgeRoundRectCallout">
            <a:avLst>
              <a:gd name="adj1" fmla="val -49826"/>
              <a:gd name="adj2" fmla="val 8510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Use rectangles as possible buttons</a:t>
            </a:r>
            <a:endParaRPr lang="zh-TW" altLang="en-US" dirty="0"/>
          </a:p>
        </p:txBody>
      </p:sp>
      <p:sp>
        <p:nvSpPr>
          <p:cNvPr id="10" name="圓角矩形圖說文字 9"/>
          <p:cNvSpPr/>
          <p:nvPr/>
        </p:nvSpPr>
        <p:spPr>
          <a:xfrm>
            <a:off x="5997145" y="3089189"/>
            <a:ext cx="2183027" cy="1133219"/>
          </a:xfrm>
          <a:prstGeom prst="wedgeRoundRectCallout">
            <a:avLst>
              <a:gd name="adj1" fmla="val -113741"/>
              <a:gd name="adj2" fmla="val 31386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How to find next state without the complete model?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5573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Screenshot Abstraction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find_next_state</a:t>
            </a:r>
            <a:endParaRPr lang="zh-TW" altLang="en-US" dirty="0"/>
          </a:p>
        </p:txBody>
      </p:sp>
      <p:pic>
        <p:nvPicPr>
          <p:cNvPr id="4" name="圖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2143" y="1927654"/>
            <a:ext cx="3899714" cy="4289081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329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Screenshot abstraction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pixel_compare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Determine if two views are the same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272" y="2582299"/>
            <a:ext cx="2520000" cy="37296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97" y="2582299"/>
            <a:ext cx="2520000" cy="37296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6322" y="2582300"/>
            <a:ext cx="2520000" cy="3729599"/>
          </a:xfrm>
          <a:prstGeom prst="rect">
            <a:avLst/>
          </a:prstGeom>
        </p:spPr>
      </p:pic>
      <p:sp>
        <p:nvSpPr>
          <p:cNvPr id="4" name="文字方塊 3"/>
          <p:cNvSpPr txBox="1"/>
          <p:nvPr/>
        </p:nvSpPr>
        <p:spPr>
          <a:xfrm>
            <a:off x="4416447" y="6330816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47414" y="6330816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6325340" y="6330816"/>
            <a:ext cx="2021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pixel_compare</a:t>
            </a:r>
            <a:r>
              <a:rPr lang="en-US" altLang="zh-TW" dirty="0" smtClean="0"/>
              <a:t>(A,B)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59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Screenshot abstraction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 smtClean="0"/>
              <a:t>screenshot</a:t>
            </a:r>
            <a:r>
              <a:rPr lang="en-US" altLang="zh-TW" dirty="0" err="1"/>
              <a:t>_</a:t>
            </a:r>
            <a:r>
              <a:rPr lang="en-US" altLang="zh-TW" dirty="0" err="1" smtClean="0"/>
              <a:t>compare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Part of view not related to AUT behavior (e.g. ADs)</a:t>
            </a:r>
          </a:p>
          <a:p>
            <a:pPr lvl="1"/>
            <a:r>
              <a:rPr lang="en-US" altLang="zh-TW" dirty="0"/>
              <a:t>Heuristically </a:t>
            </a:r>
            <a:r>
              <a:rPr lang="en-US" altLang="zh-TW" dirty="0" smtClean="0"/>
              <a:t>tolerate at most 1 large rectangles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36" y="2702009"/>
            <a:ext cx="2520000" cy="37296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29" y="2702009"/>
            <a:ext cx="2520000" cy="3729600"/>
          </a:xfrm>
          <a:prstGeom prst="rect">
            <a:avLst/>
          </a:prstGeom>
        </p:spPr>
      </p:pic>
      <p:cxnSp>
        <p:nvCxnSpPr>
          <p:cNvPr id="12" name="直線單箭頭接點 11"/>
          <p:cNvCxnSpPr/>
          <p:nvPr/>
        </p:nvCxnSpPr>
        <p:spPr>
          <a:xfrm>
            <a:off x="4184822" y="4819133"/>
            <a:ext cx="58488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26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2381922" y="4909752"/>
            <a:ext cx="2593732" cy="129058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Simplification </a:t>
            </a:r>
            <a:r>
              <a:rPr lang="en-US" altLang="zh-TW" dirty="0" smtClean="0"/>
              <a:t>(</a:t>
            </a:r>
            <a:r>
              <a:rPr lang="en-US" altLang="zh-TW" dirty="0"/>
              <a:t>Transition Merging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grpSp>
        <p:nvGrpSpPr>
          <p:cNvPr id="12" name="群組 11"/>
          <p:cNvGrpSpPr/>
          <p:nvPr/>
        </p:nvGrpSpPr>
        <p:grpSpPr>
          <a:xfrm>
            <a:off x="2993313" y="1742897"/>
            <a:ext cx="3157374" cy="1504186"/>
            <a:chOff x="2380735" y="1370246"/>
            <a:chExt cx="3447535" cy="1521741"/>
          </a:xfrm>
        </p:grpSpPr>
        <p:sp>
          <p:nvSpPr>
            <p:cNvPr id="4" name="圓角矩形 3"/>
            <p:cNvSpPr/>
            <p:nvPr/>
          </p:nvSpPr>
          <p:spPr>
            <a:xfrm>
              <a:off x="2380735" y="1370246"/>
              <a:ext cx="3447535" cy="152174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altLang="zh-TW" dirty="0" smtClean="0"/>
                <a:t>Depth-First Exploration</a:t>
              </a:r>
            </a:p>
          </p:txBody>
        </p:sp>
        <p:sp>
          <p:nvSpPr>
            <p:cNvPr id="6" name="圓角矩形 5"/>
            <p:cNvSpPr/>
            <p:nvPr/>
          </p:nvSpPr>
          <p:spPr>
            <a:xfrm>
              <a:off x="2556675" y="2001583"/>
              <a:ext cx="1486928" cy="73509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Rectangle Recognition</a:t>
              </a:r>
              <a:endParaRPr lang="zh-TW" altLang="en-US" dirty="0"/>
            </a:p>
          </p:txBody>
        </p:sp>
        <p:sp>
          <p:nvSpPr>
            <p:cNvPr id="26" name="圓角矩形 25"/>
            <p:cNvSpPr/>
            <p:nvPr/>
          </p:nvSpPr>
          <p:spPr>
            <a:xfrm>
              <a:off x="4176731" y="2001583"/>
              <a:ext cx="1486928" cy="735098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Screenshot</a:t>
              </a:r>
            </a:p>
            <a:p>
              <a:pPr algn="ctr"/>
              <a:r>
                <a:rPr lang="en-US" altLang="zh-TW" dirty="0" smtClean="0"/>
                <a:t>Abstraction</a:t>
              </a:r>
              <a:endParaRPr lang="zh-TW" altLang="en-US" dirty="0"/>
            </a:p>
          </p:txBody>
        </p:sp>
      </p:grpSp>
      <p:sp>
        <p:nvSpPr>
          <p:cNvPr id="8" name="流程圖: 文件 7"/>
          <p:cNvSpPr/>
          <p:nvPr/>
        </p:nvSpPr>
        <p:spPr>
          <a:xfrm>
            <a:off x="7115194" y="1938936"/>
            <a:ext cx="1155773" cy="1112108"/>
          </a:xfrm>
          <a:prstGeom prst="flowChartDocumen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AUT</a:t>
            </a:r>
            <a:r>
              <a:rPr lang="zh-TW" altLang="en-US" dirty="0" smtClean="0"/>
              <a:t> </a:t>
            </a:r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25" name="流程圖: 文件 24"/>
          <p:cNvSpPr/>
          <p:nvPr/>
        </p:nvSpPr>
        <p:spPr>
          <a:xfrm>
            <a:off x="6150687" y="4998990"/>
            <a:ext cx="1155773" cy="1112108"/>
          </a:xfrm>
          <a:prstGeom prst="flowChartDocumen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Reduced </a:t>
            </a:r>
            <a:r>
              <a:rPr lang="en-US" altLang="zh-TW" smtClean="0"/>
              <a:t>AUT Model</a:t>
            </a:r>
            <a:endParaRPr lang="zh-TW" altLang="en-US" dirty="0"/>
          </a:p>
        </p:txBody>
      </p:sp>
      <p:cxnSp>
        <p:nvCxnSpPr>
          <p:cNvPr id="39" name="直線單箭頭接點 38"/>
          <p:cNvCxnSpPr>
            <a:stCxn id="17" idx="3"/>
            <a:endCxn id="25" idx="1"/>
          </p:cNvCxnSpPr>
          <p:nvPr/>
        </p:nvCxnSpPr>
        <p:spPr>
          <a:xfrm flipV="1">
            <a:off x="4975654" y="5555044"/>
            <a:ext cx="1175033" cy="1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流程圖: 文件 21"/>
          <p:cNvSpPr/>
          <p:nvPr/>
        </p:nvSpPr>
        <p:spPr>
          <a:xfrm>
            <a:off x="501219" y="1938936"/>
            <a:ext cx="1155773" cy="1112108"/>
          </a:xfrm>
          <a:prstGeom prst="flowChartDocumen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AUT</a:t>
            </a:r>
            <a:endParaRPr lang="zh-TW" altLang="en-US" dirty="0"/>
          </a:p>
        </p:txBody>
      </p:sp>
      <p:cxnSp>
        <p:nvCxnSpPr>
          <p:cNvPr id="23" name="直線單箭頭接點 22"/>
          <p:cNvCxnSpPr>
            <a:stCxn id="22" idx="3"/>
            <a:endCxn id="4" idx="1"/>
          </p:cNvCxnSpPr>
          <p:nvPr/>
        </p:nvCxnSpPr>
        <p:spPr>
          <a:xfrm>
            <a:off x="1656992" y="2494990"/>
            <a:ext cx="1336321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>
            <a:stCxn id="4" idx="3"/>
            <a:endCxn id="8" idx="1"/>
          </p:cNvCxnSpPr>
          <p:nvPr/>
        </p:nvCxnSpPr>
        <p:spPr>
          <a:xfrm>
            <a:off x="6150687" y="2494990"/>
            <a:ext cx="964507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接點 23"/>
          <p:cNvCxnSpPr>
            <a:stCxn id="8" idx="3"/>
            <a:endCxn id="17" idx="1"/>
          </p:cNvCxnSpPr>
          <p:nvPr/>
        </p:nvCxnSpPr>
        <p:spPr>
          <a:xfrm flipH="1">
            <a:off x="2381922" y="2494990"/>
            <a:ext cx="5889045" cy="3060055"/>
          </a:xfrm>
          <a:prstGeom prst="bentConnector5">
            <a:avLst>
              <a:gd name="adj1" fmla="val -3882"/>
              <a:gd name="adj2" fmla="val 48542"/>
              <a:gd name="adj3" fmla="val 118710"/>
            </a:avLst>
          </a:prstGeom>
          <a:ln w="57150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911178" y="4703805"/>
            <a:ext cx="5781902" cy="168875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0602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Simplification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Transition </a:t>
            </a:r>
            <a:r>
              <a:rPr lang="en-US" altLang="zh-TW" dirty="0"/>
              <a:t>Merging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Some buttons contain several different rectangles</a:t>
            </a:r>
          </a:p>
          <a:p>
            <a:r>
              <a:rPr lang="en-US" altLang="zh-TW" dirty="0" smtClean="0"/>
              <a:t>Merge these rectangles with the same response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62" y="3871269"/>
            <a:ext cx="2520000" cy="250083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82" y="3871268"/>
            <a:ext cx="2520000" cy="2500837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20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Framework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354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Simplification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Simplify function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2187" y="2020094"/>
            <a:ext cx="4619625" cy="3962400"/>
          </a:xfrm>
          <a:prstGeom prst="rect">
            <a:avLst/>
          </a:prstGeom>
        </p:spPr>
      </p:pic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5082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Framework</a:t>
            </a:r>
          </a:p>
          <a:p>
            <a:r>
              <a:rPr lang="en-US" altLang="zh-TW" dirty="0" smtClean="0"/>
              <a:t>Experiment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Conclusion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439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Experiment</a:t>
            </a:r>
            <a:br>
              <a:rPr lang="en-US" altLang="zh-TW" sz="3200" dirty="0"/>
            </a:br>
            <a:r>
              <a:rPr lang="en-US" altLang="zh-TW" dirty="0" smtClean="0"/>
              <a:t>Environment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CPU : AMD X4 750K @ 3.4GHz</a:t>
            </a:r>
          </a:p>
          <a:p>
            <a:r>
              <a:rPr lang="en-US" altLang="zh-TW" dirty="0" smtClean="0"/>
              <a:t>Ram : 8 GB</a:t>
            </a:r>
          </a:p>
          <a:p>
            <a:r>
              <a:rPr lang="en-US" altLang="zh-TW" dirty="0" smtClean="0"/>
              <a:t>OS : Windows 8.1 64Bit</a:t>
            </a:r>
          </a:p>
          <a:p>
            <a:r>
              <a:rPr lang="en-US" altLang="zh-TW" dirty="0" smtClean="0"/>
              <a:t>Mobile platform :</a:t>
            </a:r>
            <a:r>
              <a:rPr lang="zh-TW" altLang="en-US" dirty="0"/>
              <a:t> </a:t>
            </a:r>
            <a:r>
              <a:rPr lang="en-US" altLang="zh-TW" dirty="0" smtClean="0"/>
              <a:t>Asus  Nexus 7 (2013)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445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Experiment</a:t>
            </a:r>
            <a:br>
              <a:rPr lang="en-US" altLang="zh-TW" sz="3200" dirty="0" smtClean="0"/>
            </a:br>
            <a:r>
              <a:rPr lang="en-US" altLang="zh-TW" dirty="0" smtClean="0"/>
              <a:t>Design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Verify the recognition rate of buttons on the screenshot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The total buttons are count by manual</a:t>
            </a:r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3681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Experiment</a:t>
            </a:r>
            <a:br>
              <a:rPr lang="en-US" altLang="zh-TW" sz="3200" dirty="0"/>
            </a:br>
            <a:r>
              <a:rPr lang="en-US" altLang="zh-TW" dirty="0" smtClean="0"/>
              <a:t>Benchmark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Tippy Tipper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zh-TW" altLang="en-US" dirty="0" smtClean="0"/>
              <a:t>雙鐵時刻表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食在好行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9484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Experiment</a:t>
            </a:r>
            <a:br>
              <a:rPr lang="en-US" altLang="zh-TW" sz="3200" dirty="0"/>
            </a:br>
            <a:r>
              <a:rPr lang="en-US" altLang="zh-TW" dirty="0" smtClean="0"/>
              <a:t>Tippy Tipper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408" y="1902941"/>
            <a:ext cx="2880000" cy="4262400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122554"/>
              </p:ext>
            </p:extLst>
          </p:nvPr>
        </p:nvGraphicFramePr>
        <p:xfrm>
          <a:off x="4712042" y="2174788"/>
          <a:ext cx="3943350" cy="3361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675"/>
                <a:gridCol w="1971675"/>
              </a:tblGrid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Tippy Tipper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Downloads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100,000~500,000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Rating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4.6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Publish</a:t>
                      </a:r>
                      <a:r>
                        <a:rPr lang="en-US" altLang="zh-TW" baseline="0" dirty="0" smtClean="0"/>
                        <a:t> Date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2013/12/16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Provider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/>
                        <a:t>Mandaria</a:t>
                      </a:r>
                      <a:r>
                        <a:rPr lang="en-US" altLang="zh-TW" dirty="0" smtClean="0"/>
                        <a:t> Software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投影片編號版面配置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4828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Experiment</a:t>
            </a:r>
            <a:br>
              <a:rPr lang="en-US" altLang="zh-TW" sz="3200" dirty="0"/>
            </a:br>
            <a:r>
              <a:rPr lang="en-US" altLang="zh-TW" dirty="0" smtClean="0"/>
              <a:t>Result of Tippy Tipper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4683381"/>
              </p:ext>
            </p:extLst>
          </p:nvPr>
        </p:nvGraphicFramePr>
        <p:xfrm>
          <a:off x="942975" y="1892300"/>
          <a:ext cx="7391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280"/>
                <a:gridCol w="1022161"/>
                <a:gridCol w="1342768"/>
                <a:gridCol w="2069911"/>
                <a:gridCol w="147828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Recognized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Unrecognized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Total buttons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smtClean="0"/>
                        <a:t>Clickable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err="1" smtClean="0"/>
                        <a:t>Unclickable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Inaccurate bounds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Noise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0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45854" y="4397975"/>
            <a:ext cx="34522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Recognition Rate of Clickable : 95%</a:t>
            </a:r>
          </a:p>
          <a:p>
            <a:r>
              <a:rPr lang="en-US" altLang="zh-TW" dirty="0" smtClean="0"/>
              <a:t>Recognition Rate : 100%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0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Experiment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Challenge of Abstraction </a:t>
            </a:r>
            <a:endParaRPr lang="zh-TW" altLang="en-US" dirty="0"/>
          </a:p>
        </p:txBody>
      </p:sp>
      <p:cxnSp>
        <p:nvCxnSpPr>
          <p:cNvPr id="8" name="直線接點 7"/>
          <p:cNvCxnSpPr/>
          <p:nvPr/>
        </p:nvCxnSpPr>
        <p:spPr>
          <a:xfrm>
            <a:off x="4257675" y="4000500"/>
            <a:ext cx="47625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4257675" y="4152900"/>
            <a:ext cx="476250" cy="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 flipV="1">
            <a:off x="4257675" y="3848100"/>
            <a:ext cx="476250" cy="514350"/>
          </a:xfrm>
          <a:prstGeom prst="line">
            <a:avLst/>
          </a:prstGeom>
          <a:ln w="444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410" y="1974075"/>
            <a:ext cx="2880000" cy="4262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572410" y="2502694"/>
            <a:ext cx="862770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372" y="1974075"/>
            <a:ext cx="2880000" cy="4262400"/>
          </a:xfrm>
          <a:prstGeom prst="rect">
            <a:avLst/>
          </a:prstGeom>
        </p:spPr>
      </p:pic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9134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Experiment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Challenge of Unclickable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170" y="1690689"/>
            <a:ext cx="2880000" cy="4262400"/>
          </a:xfr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598" y="1690689"/>
            <a:ext cx="2880000" cy="4262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140447" y="3322657"/>
            <a:ext cx="1381125" cy="35478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924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雙鐵時刻</a:t>
            </a:r>
            <a:r>
              <a:rPr lang="zh-TW" altLang="en-US" dirty="0"/>
              <a:t>表</a:t>
            </a:r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26" y="1690689"/>
            <a:ext cx="2880000" cy="4262400"/>
          </a:xfr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078038"/>
              </p:ext>
            </p:extLst>
          </p:nvPr>
        </p:nvGraphicFramePr>
        <p:xfrm>
          <a:off x="4572000" y="2174788"/>
          <a:ext cx="4083392" cy="3361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41696"/>
                <a:gridCol w="2041696"/>
              </a:tblGrid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雙鐵時刻表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Downloads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100,0000~500,0000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Rating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4.6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Publish</a:t>
                      </a:r>
                      <a:r>
                        <a:rPr lang="en-US" altLang="zh-TW" baseline="0" dirty="0" smtClean="0"/>
                        <a:t> Date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2015/7/6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Provider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>
                          <a:effectLst/>
                        </a:rPr>
                        <a:t>Xavier Wu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3979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Graphical user interfaces (GUIs)</a:t>
            </a:r>
            <a:endParaRPr lang="en-US" altLang="zh-TW" dirty="0"/>
          </a:p>
          <a:p>
            <a:pPr lvl="1"/>
            <a:r>
              <a:rPr lang="en-US" altLang="zh-TW" dirty="0" smtClean="0"/>
              <a:t>Allow users to interact with hardware in user friendly ways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Challenges for GUI Testing</a:t>
            </a:r>
          </a:p>
          <a:p>
            <a:pPr lvl="1"/>
            <a:r>
              <a:rPr lang="en-US" altLang="zh-TW" dirty="0"/>
              <a:t>E</a:t>
            </a:r>
            <a:r>
              <a:rPr lang="en-US" altLang="zh-TW" dirty="0" smtClean="0"/>
              <a:t>xploration on input interaction space</a:t>
            </a:r>
          </a:p>
          <a:p>
            <a:pPr lvl="2"/>
            <a:r>
              <a:rPr lang="en-US" altLang="zh-TW" dirty="0" smtClean="0"/>
              <a:t>Manually found by test engineer</a:t>
            </a:r>
          </a:p>
          <a:p>
            <a:pPr lvl="2"/>
            <a:r>
              <a:rPr lang="en-US" altLang="zh-TW" dirty="0" smtClean="0"/>
              <a:t>Automatically derived from platform API</a:t>
            </a:r>
          </a:p>
          <a:p>
            <a:pPr lvl="1"/>
            <a:r>
              <a:rPr lang="en-US" altLang="zh-TW" dirty="0" smtClean="0"/>
              <a:t>Automated approaches based on platform API</a:t>
            </a:r>
          </a:p>
          <a:p>
            <a:pPr lvl="2"/>
            <a:r>
              <a:rPr lang="en-US" altLang="zh-TW" dirty="0"/>
              <a:t>No information for external components </a:t>
            </a:r>
          </a:p>
          <a:p>
            <a:pPr lvl="2"/>
            <a:r>
              <a:rPr lang="en-US" altLang="zh-TW" dirty="0" smtClean="0"/>
              <a:t>Not cross-platform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510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Experiment</a:t>
            </a:r>
            <a:br>
              <a:rPr lang="en-US" altLang="zh-TW" sz="3200" dirty="0"/>
            </a:br>
            <a:r>
              <a:rPr lang="en-US" altLang="zh-TW" dirty="0" smtClean="0"/>
              <a:t>Result of </a:t>
            </a:r>
            <a:r>
              <a:rPr lang="zh-TW" altLang="en-US" dirty="0" smtClean="0"/>
              <a:t>雙鐵時刻表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151292"/>
              </p:ext>
            </p:extLst>
          </p:nvPr>
        </p:nvGraphicFramePr>
        <p:xfrm>
          <a:off x="942975" y="1892300"/>
          <a:ext cx="7391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280"/>
                <a:gridCol w="1022161"/>
                <a:gridCol w="1342768"/>
                <a:gridCol w="2069911"/>
                <a:gridCol w="147828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Recognized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Unrecognized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Total buttons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smtClean="0"/>
                        <a:t>Clickable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err="1" smtClean="0"/>
                        <a:t>Unclickable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Inaccurate bounds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Noise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74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55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78331" y="4315597"/>
            <a:ext cx="3387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Recognition Rate of Clickable: 74%</a:t>
            </a:r>
          </a:p>
          <a:p>
            <a:r>
              <a:rPr lang="en-US" altLang="zh-TW" dirty="0" smtClean="0"/>
              <a:t>Recognition Rate : 97%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3523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Experiment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Challenge of Inaccurate bounds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52" y="1998425"/>
            <a:ext cx="2880000" cy="4262400"/>
          </a:xfrm>
          <a:prstGeom prst="rect">
            <a:avLst/>
          </a:prstGeom>
        </p:spPr>
      </p:pic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345" y="1998425"/>
            <a:ext cx="2880000" cy="4262400"/>
          </a:xfrm>
        </p:spPr>
      </p:pic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2394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/>
              <a:t>Experiment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食在方</a:t>
            </a:r>
            <a:r>
              <a:rPr lang="zh-TW" altLang="en-US" dirty="0"/>
              <a:t>便</a:t>
            </a: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45" y="1690689"/>
            <a:ext cx="2880000" cy="4262400"/>
          </a:xfr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3824993"/>
              </p:ext>
            </p:extLst>
          </p:nvPr>
        </p:nvGraphicFramePr>
        <p:xfrm>
          <a:off x="4102442" y="2174788"/>
          <a:ext cx="4552950" cy="3361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76475"/>
                <a:gridCol w="2276475"/>
              </a:tblGrid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 smtClean="0"/>
                        <a:t>食在方便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Downloads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1,000,000~5,000,000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Rating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4.6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Publish</a:t>
                      </a:r>
                      <a:r>
                        <a:rPr lang="en-US" altLang="zh-TW" baseline="0" dirty="0" smtClean="0"/>
                        <a:t> Date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2015/7/1</a:t>
                      </a:r>
                      <a:endParaRPr lang="zh-TW" altLang="en-US" dirty="0"/>
                    </a:p>
                  </a:txBody>
                  <a:tcPr anchor="ctr"/>
                </a:tc>
              </a:tr>
              <a:tr h="672207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Provider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 smtClean="0">
                          <a:effectLst/>
                        </a:rPr>
                        <a:t>OrangeFish</a:t>
                      </a:r>
                      <a:endParaRPr lang="zh-TW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42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208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Experiment</a:t>
            </a:r>
            <a:br>
              <a:rPr lang="en-US" altLang="zh-TW" sz="3200" dirty="0"/>
            </a:br>
            <a:r>
              <a:rPr lang="en-US" altLang="zh-TW" dirty="0" smtClean="0"/>
              <a:t>Result of </a:t>
            </a:r>
            <a:r>
              <a:rPr lang="zh-TW" altLang="en-US" dirty="0" smtClean="0"/>
              <a:t>食在方便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8966316"/>
              </p:ext>
            </p:extLst>
          </p:nvPr>
        </p:nvGraphicFramePr>
        <p:xfrm>
          <a:off x="942975" y="1892300"/>
          <a:ext cx="73914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280"/>
                <a:gridCol w="1022161"/>
                <a:gridCol w="1342768"/>
                <a:gridCol w="2069911"/>
                <a:gridCol w="1478280"/>
              </a:tblGrid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Recognized</a:t>
                      </a:r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zh-TW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Unrecognized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Total buttons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smtClean="0"/>
                        <a:t>Clickable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aseline="0" dirty="0" err="1" smtClean="0"/>
                        <a:t>Unclickable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Inaccurate bounds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Noise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159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115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39</a:t>
                      </a:r>
                      <a:endParaRPr lang="zh-TW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878331" y="4315597"/>
            <a:ext cx="33873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Recognition Rate of Clickable: 72%</a:t>
            </a:r>
          </a:p>
          <a:p>
            <a:r>
              <a:rPr lang="en-US" altLang="zh-TW" dirty="0" smtClean="0"/>
              <a:t>Recognition Rate : 75%</a:t>
            </a: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983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 smtClean="0"/>
              <a:t>Experiment</a:t>
            </a:r>
            <a:br>
              <a:rPr lang="en-US" altLang="zh-TW" sz="3200" dirty="0" smtClean="0"/>
            </a:br>
            <a:r>
              <a:rPr lang="en-US" altLang="zh-TW" dirty="0" smtClean="0"/>
              <a:t>Handle external components </a:t>
            </a:r>
            <a:endParaRPr lang="zh-TW" altLang="en-US" sz="32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90" y="1690689"/>
            <a:ext cx="2880000" cy="4262400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370" y="1690689"/>
            <a:ext cx="2880000" cy="4262400"/>
          </a:xfrm>
          <a:prstGeom prst="rect">
            <a:avLst/>
          </a:prstGeom>
        </p:spPr>
      </p:pic>
      <p:cxnSp>
        <p:nvCxnSpPr>
          <p:cNvPr id="7" name="直線單箭頭接點 6"/>
          <p:cNvCxnSpPr>
            <a:stCxn id="4" idx="3"/>
            <a:endCxn id="5" idx="1"/>
          </p:cNvCxnSpPr>
          <p:nvPr/>
        </p:nvCxnSpPr>
        <p:spPr>
          <a:xfrm>
            <a:off x="4161390" y="3821889"/>
            <a:ext cx="736980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502877" y="3682314"/>
            <a:ext cx="1705232" cy="757881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25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Introduction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Background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Framework</a:t>
            </a:r>
          </a:p>
          <a:p>
            <a:r>
              <a:rPr lang="en-US" altLang="zh-TW" dirty="0" smtClean="0">
                <a:solidFill>
                  <a:schemeClr val="bg1">
                    <a:lumMod val="75000"/>
                  </a:schemeClr>
                </a:solidFill>
              </a:rPr>
              <a:t>Experiment</a:t>
            </a:r>
          </a:p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98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The tool can handle </a:t>
            </a:r>
            <a:r>
              <a:rPr lang="en-US" altLang="zh-TW" dirty="0"/>
              <a:t>external </a:t>
            </a:r>
            <a:r>
              <a:rPr lang="en-US" altLang="zh-TW" dirty="0" smtClean="0"/>
              <a:t>components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ADs are our huge challenges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 smtClean="0"/>
              <a:t>Recognition rate of clickable is at least 72% 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974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Future work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Improve view abstraction </a:t>
            </a:r>
            <a:r>
              <a:rPr lang="en-US" altLang="zh-TW" dirty="0" smtClean="0"/>
              <a:t>with different computer vision techniques</a:t>
            </a:r>
          </a:p>
          <a:p>
            <a:endParaRPr lang="en-US" altLang="zh-TW" dirty="0" smtClean="0"/>
          </a:p>
          <a:p>
            <a:r>
              <a:rPr lang="en-US" altLang="zh-TW" dirty="0">
                <a:solidFill>
                  <a:srgbClr val="FF0000"/>
                </a:solidFill>
              </a:rPr>
              <a:t>I</a:t>
            </a:r>
            <a:r>
              <a:rPr lang="en-US" altLang="zh-TW" dirty="0" smtClean="0">
                <a:solidFill>
                  <a:srgbClr val="FF0000"/>
                </a:solidFill>
              </a:rPr>
              <a:t>ncrease </a:t>
            </a:r>
            <a:r>
              <a:rPr lang="en-US" altLang="zh-TW" dirty="0">
                <a:solidFill>
                  <a:srgbClr val="FF0000"/>
                </a:solidFill>
              </a:rPr>
              <a:t>recognition rate of </a:t>
            </a:r>
            <a:r>
              <a:rPr lang="en-US" altLang="zh-TW" dirty="0" smtClean="0">
                <a:solidFill>
                  <a:srgbClr val="FF0000"/>
                </a:solidFill>
              </a:rPr>
              <a:t>clickable </a:t>
            </a:r>
            <a:r>
              <a:rPr lang="en-US" altLang="zh-TW" dirty="0" smtClean="0"/>
              <a:t>by using different algorithms to collect transitions </a:t>
            </a:r>
          </a:p>
          <a:p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Increase recognition rate </a:t>
            </a:r>
            <a:r>
              <a:rPr lang="en-US" altLang="zh-TW" dirty="0" smtClean="0"/>
              <a:t>by adjusting noise threshold dynamically </a:t>
            </a:r>
          </a:p>
          <a:p>
            <a:endParaRPr lang="en-US" altLang="zh-TW" dirty="0"/>
          </a:p>
          <a:p>
            <a:r>
              <a:rPr lang="en-US" altLang="zh-TW" dirty="0" smtClean="0">
                <a:solidFill>
                  <a:srgbClr val="FF0000"/>
                </a:solidFill>
              </a:rPr>
              <a:t>Get </a:t>
            </a:r>
            <a:r>
              <a:rPr lang="en-US" altLang="zh-TW" dirty="0">
                <a:solidFill>
                  <a:srgbClr val="FF0000"/>
                </a:solidFill>
              </a:rPr>
              <a:t>more </a:t>
            </a:r>
            <a:r>
              <a:rPr lang="en-US" altLang="zh-TW" dirty="0" smtClean="0">
                <a:solidFill>
                  <a:srgbClr val="FF0000"/>
                </a:solidFill>
              </a:rPr>
              <a:t>information</a:t>
            </a:r>
            <a:r>
              <a:rPr lang="en-US" altLang="zh-TW" dirty="0" smtClean="0"/>
              <a:t> by </a:t>
            </a:r>
            <a:r>
              <a:rPr lang="en-US" altLang="zh-TW" dirty="0"/>
              <a:t>OCR(Optical character recognition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565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Q&amp;A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41262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Reference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1200" dirty="0"/>
              <a:t>[</a:t>
            </a:r>
            <a:r>
              <a:rPr lang="en-US" altLang="zh-TW" sz="1200" dirty="0" smtClean="0"/>
              <a:t>1] T</a:t>
            </a:r>
            <a:r>
              <a:rPr lang="en-US" altLang="zh-TW" sz="1200" dirty="0"/>
              <a:t>.-H. Chang, T. </a:t>
            </a:r>
            <a:r>
              <a:rPr lang="en-US" altLang="zh-TW" sz="1200" dirty="0" err="1"/>
              <a:t>Yeh</a:t>
            </a:r>
            <a:r>
              <a:rPr lang="en-US" altLang="zh-TW" sz="1200" dirty="0"/>
              <a:t>, and R. C. Miller, “GUI testing using computer vision,” </a:t>
            </a:r>
            <a:r>
              <a:rPr lang="en-US" altLang="zh-TW" sz="1200" i="1" dirty="0"/>
              <a:t>Proc. 28th Int. Conf. Hum. factors </a:t>
            </a:r>
            <a:r>
              <a:rPr lang="en-US" altLang="zh-TW" sz="1200" i="1" dirty="0" err="1"/>
              <a:t>Comput</a:t>
            </a:r>
            <a:r>
              <a:rPr lang="en-US" altLang="zh-TW" sz="1200" i="1" dirty="0"/>
              <a:t>. Syst.</a:t>
            </a:r>
            <a:r>
              <a:rPr lang="en-US" altLang="zh-TW" sz="1200" dirty="0"/>
              <a:t>, no. Figure 1, pp. 1535–1544, 2010. </a:t>
            </a:r>
            <a:endParaRPr lang="en-US" altLang="zh-TW" sz="1200" dirty="0" smtClean="0"/>
          </a:p>
          <a:p>
            <a:r>
              <a:rPr lang="fr-FR" altLang="zh-TW" sz="1200" dirty="0"/>
              <a:t>[2</a:t>
            </a:r>
            <a:r>
              <a:rPr lang="fr-FR" altLang="zh-TW" sz="1200" dirty="0" smtClean="0"/>
              <a:t>] “</a:t>
            </a:r>
            <a:r>
              <a:rPr lang="fr-FR" altLang="zh-TW" sz="1200" dirty="0"/>
              <a:t>UI automator.” [Online]. Available: </a:t>
            </a:r>
            <a:r>
              <a:rPr lang="fr-FR" altLang="zh-TW" sz="1200" dirty="0">
                <a:hlinkClick r:id="rId2"/>
              </a:rPr>
              <a:t>https://developer.android.com/tools/testing-support-library/index.html</a:t>
            </a:r>
            <a:r>
              <a:rPr lang="fr-FR" altLang="zh-TW" sz="1200" dirty="0" smtClean="0"/>
              <a:t>.</a:t>
            </a:r>
          </a:p>
          <a:p>
            <a:r>
              <a:rPr lang="fr-FR" altLang="zh-TW" sz="1200" dirty="0" smtClean="0"/>
              <a:t>[3] D</a:t>
            </a:r>
            <a:r>
              <a:rPr lang="fr-FR" altLang="zh-TW" sz="1200" dirty="0"/>
              <a:t>. Amalfitano, A. R. Fasolino, P. Tramontana, B. Ta, and A. Memon, “MobiGUITAR -- A Tool for Automated Model-Based Testing of Mobile Apps,” IEEE Softw., pp. 1–1, 2014. </a:t>
            </a:r>
            <a:endParaRPr lang="fr-FR" altLang="zh-TW" sz="1200" dirty="0" smtClean="0"/>
          </a:p>
          <a:p>
            <a:r>
              <a:rPr lang="en-US" altLang="zh-TW" sz="1200" dirty="0"/>
              <a:t>[</a:t>
            </a:r>
            <a:r>
              <a:rPr lang="en-US" altLang="zh-TW" sz="1200" dirty="0" smtClean="0"/>
              <a:t>4] R</a:t>
            </a:r>
            <a:r>
              <a:rPr lang="en-US" altLang="zh-TW" sz="1200" dirty="0"/>
              <a:t>. L. Kirby, “A Note on the Use of (Gray Level, Local Average Gray Level) Space as an Aid in Threshold Selection,” IEEE Trans. Syst. Man. </a:t>
            </a:r>
            <a:r>
              <a:rPr lang="en-US" altLang="zh-TW" sz="1200" dirty="0" err="1"/>
              <a:t>Cybern</a:t>
            </a:r>
            <a:r>
              <a:rPr lang="en-US" altLang="zh-TW" sz="1200" dirty="0"/>
              <a:t>., vol. 9, no. 12, pp. 860–864, 1979. </a:t>
            </a:r>
            <a:endParaRPr lang="fr-FR" altLang="zh-TW" sz="1200" dirty="0" smtClean="0"/>
          </a:p>
          <a:p>
            <a:r>
              <a:rPr lang="en-US" altLang="zh-TW" sz="1200" dirty="0"/>
              <a:t>[</a:t>
            </a:r>
            <a:r>
              <a:rPr lang="en-US" altLang="zh-TW" sz="1200" dirty="0" smtClean="0"/>
              <a:t>5]T</a:t>
            </a:r>
            <a:r>
              <a:rPr lang="en-US" altLang="zh-TW" sz="1200" dirty="0"/>
              <a:t>. Azim and I. </a:t>
            </a:r>
            <a:r>
              <a:rPr lang="en-US" altLang="zh-TW" sz="1200" dirty="0" err="1"/>
              <a:t>Neamtiu</a:t>
            </a:r>
            <a:r>
              <a:rPr lang="en-US" altLang="zh-TW" sz="1200" dirty="0"/>
              <a:t>, “Targeted and Depth-first Exploration for Systematic Testing of Android Apps,” </a:t>
            </a:r>
            <a:r>
              <a:rPr lang="en-US" altLang="zh-TW" sz="1200" i="1" dirty="0"/>
              <a:t>ACM SIGPLAN Conf. Syst. Program. Lang. Appl. </a:t>
            </a:r>
            <a:r>
              <a:rPr lang="en-US" altLang="zh-TW" sz="1200" i="1" dirty="0" err="1"/>
              <a:t>Softw</a:t>
            </a:r>
            <a:r>
              <a:rPr lang="en-US" altLang="zh-TW" sz="1200" i="1" dirty="0"/>
              <a:t>. </a:t>
            </a:r>
            <a:r>
              <a:rPr lang="en-US" altLang="zh-TW" sz="1200" i="1" dirty="0" err="1"/>
              <a:t>Humanit</a:t>
            </a:r>
            <a:r>
              <a:rPr lang="en-US" altLang="zh-TW" sz="1200" i="1" dirty="0"/>
              <a:t>.</a:t>
            </a:r>
            <a:r>
              <a:rPr lang="en-US" altLang="zh-TW" sz="1200" dirty="0"/>
              <a:t>, pp. 641–660, 2013.</a:t>
            </a:r>
            <a:endParaRPr lang="zh-TW" altLang="zh-TW" sz="1200" dirty="0"/>
          </a:p>
          <a:p>
            <a:endParaRPr lang="zh-TW" altLang="zh-TW" sz="120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9972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Related Work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Sikuli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Sikuli is a tool to help test engineers write test scripts with images they see. [</a:t>
            </a:r>
            <a:r>
              <a:rPr lang="en-US" altLang="zh-TW" dirty="0"/>
              <a:t>1]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Some similar tools : </a:t>
            </a:r>
            <a:r>
              <a:rPr lang="en-US" altLang="zh-TW" dirty="0" err="1" smtClean="0"/>
              <a:t>eggPlant</a:t>
            </a:r>
            <a:r>
              <a:rPr lang="en-US" altLang="zh-TW" dirty="0" smtClean="0"/>
              <a:t> </a:t>
            </a:r>
            <a:r>
              <a:rPr lang="zh-TW" altLang="en-US" dirty="0" smtClean="0"/>
              <a:t>、</a:t>
            </a:r>
            <a:r>
              <a:rPr lang="en-US" altLang="zh-TW" dirty="0" err="1" smtClean="0"/>
              <a:t>Ranorex</a:t>
            </a:r>
            <a:r>
              <a:rPr lang="en-US" altLang="zh-TW" dirty="0"/>
              <a:t> </a:t>
            </a:r>
            <a:r>
              <a:rPr lang="en-US" altLang="zh-TW" dirty="0" smtClean="0"/>
              <a:t>and so on.</a:t>
            </a:r>
          </a:p>
        </p:txBody>
      </p:sp>
      <p:sp>
        <p:nvSpPr>
          <p:cNvPr id="4" name="矩形 3"/>
          <p:cNvSpPr/>
          <p:nvPr/>
        </p:nvSpPr>
        <p:spPr>
          <a:xfrm>
            <a:off x="473677" y="6176963"/>
            <a:ext cx="8501447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TW" sz="1350" dirty="0"/>
          </a:p>
          <a:p>
            <a:endParaRPr lang="en-US" altLang="zh-TW" sz="135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664" y="3893807"/>
            <a:ext cx="2521264" cy="2418092"/>
          </a:xfrm>
          <a:prstGeom prst="rect">
            <a:avLst/>
          </a:prstGeom>
        </p:spPr>
      </p:pic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1687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3200" dirty="0"/>
              <a:t>Related Work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Android UI Automator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UI Automator is a tool provided by Google to get the information of UI </a:t>
            </a:r>
            <a:r>
              <a:rPr lang="en-US" altLang="zh-TW" dirty="0"/>
              <a:t>components </a:t>
            </a:r>
            <a:r>
              <a:rPr lang="en-US" altLang="zh-TW" dirty="0" smtClean="0"/>
              <a:t>on the </a:t>
            </a:r>
            <a:r>
              <a:rPr lang="en-US" altLang="zh-TW" dirty="0"/>
              <a:t>screen. [2</a:t>
            </a:r>
            <a:r>
              <a:rPr lang="en-US" altLang="zh-TW" dirty="0" smtClean="0"/>
              <a:t>]</a:t>
            </a:r>
          </a:p>
          <a:p>
            <a:r>
              <a:rPr lang="en-US" altLang="zh-TW" dirty="0" smtClean="0"/>
              <a:t>Record the information with XML</a:t>
            </a:r>
            <a:r>
              <a:rPr lang="en-US" altLang="zh-TW" dirty="0"/>
              <a:t> </a:t>
            </a:r>
            <a:r>
              <a:rPr lang="en-US" altLang="zh-TW" dirty="0" smtClean="0"/>
              <a:t>format.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398" y="3328086"/>
            <a:ext cx="2307151" cy="341458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64" y="4180777"/>
            <a:ext cx="4883434" cy="1709202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3626772" y="5173361"/>
            <a:ext cx="411892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6348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dirty="0" smtClean="0"/>
              <a:t>Related </a:t>
            </a:r>
            <a:r>
              <a:rPr lang="en-US" altLang="zh-TW" sz="3200" dirty="0"/>
              <a:t>Work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MobiGUITAR</a:t>
            </a:r>
            <a:endParaRPr lang="zh-TW" altLang="en-US" sz="32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MobiGUITAR is an automated model-based testing tool for Android apps. </a:t>
            </a:r>
            <a:r>
              <a:rPr lang="en-US" altLang="zh-TW" dirty="0"/>
              <a:t>[3]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Build the behavior model of application under testing (AUT) with information from UI Automator </a:t>
            </a:r>
          </a:p>
          <a:p>
            <a:endParaRPr lang="en-US" altLang="zh-TW" dirty="0"/>
          </a:p>
          <a:p>
            <a:r>
              <a:rPr lang="en-US" altLang="zh-TW" dirty="0" smtClean="0"/>
              <a:t>Automatically generate test cases with the model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25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sz="3600" dirty="0" smtClean="0"/>
              <a:t>Motivation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Challenges of External Component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137" y="1690689"/>
            <a:ext cx="3147404" cy="5035848"/>
          </a:xfrm>
        </p:spPr>
      </p:pic>
      <p:sp>
        <p:nvSpPr>
          <p:cNvPr id="3" name="文字方塊 2"/>
          <p:cNvSpPr txBox="1"/>
          <p:nvPr/>
        </p:nvSpPr>
        <p:spPr>
          <a:xfrm>
            <a:off x="4662616" y="2232455"/>
            <a:ext cx="3854966" cy="2985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/>
              <a:t>External Components</a:t>
            </a:r>
            <a:r>
              <a:rPr lang="en-US" altLang="zh-TW" sz="2400" dirty="0" smtClean="0"/>
              <a:t>: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	</a:t>
            </a:r>
            <a:r>
              <a:rPr lang="en-US" altLang="zh-TW" sz="2400" dirty="0" smtClean="0"/>
              <a:t>Internal browser</a:t>
            </a:r>
          </a:p>
          <a:p>
            <a:endParaRPr lang="en-US" altLang="zh-TW" sz="2400" dirty="0"/>
          </a:p>
          <a:p>
            <a:r>
              <a:rPr lang="en-US" altLang="zh-TW" sz="2400" dirty="0" smtClean="0"/>
              <a:t>	Internal Google Map</a:t>
            </a:r>
          </a:p>
          <a:p>
            <a:endParaRPr lang="en-US" altLang="zh-TW" sz="2400" dirty="0"/>
          </a:p>
          <a:p>
            <a:r>
              <a:rPr lang="en-US" altLang="zh-TW" sz="2400" dirty="0" smtClean="0"/>
              <a:t>	Unity</a:t>
            </a:r>
          </a:p>
          <a:p>
            <a:endParaRPr lang="en-US" altLang="zh-TW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9263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Purpose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Develop a GUI testing tool </a:t>
            </a:r>
          </a:p>
          <a:p>
            <a:pPr lvl="1"/>
            <a:r>
              <a:rPr lang="en-US" altLang="zh-TW" dirty="0" smtClean="0"/>
              <a:t>Handle external </a:t>
            </a:r>
            <a:r>
              <a:rPr lang="en-US" altLang="zh-TW" dirty="0"/>
              <a:t>components</a:t>
            </a:r>
          </a:p>
          <a:p>
            <a:pPr lvl="1"/>
            <a:r>
              <a:rPr lang="en-US" altLang="zh-TW" dirty="0" smtClean="0"/>
              <a:t>Cross-platform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>
                <a:solidFill>
                  <a:srgbClr val="FF0000"/>
                </a:solidFill>
              </a:rPr>
              <a:t>With Computer Vision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1BDA60-0349-4AFB-92E7-F84EA8EC5DC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92494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8533</TotalTime>
  <Words>1028</Words>
  <Application>Microsoft Office PowerPoint</Application>
  <PresentationFormat>如螢幕大小 (4:3)</PresentationFormat>
  <Paragraphs>329</Paragraphs>
  <Slides>49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4" baseType="lpstr">
      <vt:lpstr>新細明體</vt:lpstr>
      <vt:lpstr>Arial</vt:lpstr>
      <vt:lpstr>Calibri</vt:lpstr>
      <vt:lpstr>Calibri Light</vt:lpstr>
      <vt:lpstr>Office 佈景主題</vt:lpstr>
      <vt:lpstr>Vision-Based Technology for Automated App Testing</vt:lpstr>
      <vt:lpstr>Outline</vt:lpstr>
      <vt:lpstr>Outline</vt:lpstr>
      <vt:lpstr>Introduction</vt:lpstr>
      <vt:lpstr>Related Work Sikuli</vt:lpstr>
      <vt:lpstr>Related Work Android UI Automator</vt:lpstr>
      <vt:lpstr>Related Work MobiGUITAR</vt:lpstr>
      <vt:lpstr>Motivation Challenges of External Component</vt:lpstr>
      <vt:lpstr>Purpose</vt:lpstr>
      <vt:lpstr>Outline</vt:lpstr>
      <vt:lpstr>Background Computer Vision</vt:lpstr>
      <vt:lpstr>Background Adaptive threshold</vt:lpstr>
      <vt:lpstr>Background Model Based Testing</vt:lpstr>
      <vt:lpstr>Background Instance of model</vt:lpstr>
      <vt:lpstr>Outline</vt:lpstr>
      <vt:lpstr>Overview</vt:lpstr>
      <vt:lpstr>Exploration Common Depth First Exploration</vt:lpstr>
      <vt:lpstr>Rectangle Recognition Assumption on buttons</vt:lpstr>
      <vt:lpstr>Rectangle Recognition</vt:lpstr>
      <vt:lpstr>Rectangle Recognition Find out all Contours</vt:lpstr>
      <vt:lpstr>Rectangle Recognition Calculate Bounding Rectangles</vt:lpstr>
      <vt:lpstr>Rectangle Recognition Merge by Geometry</vt:lpstr>
      <vt:lpstr>Rectangle Recognition Build Hierarchy of Rectangles</vt:lpstr>
      <vt:lpstr>Our Depth First Exploration</vt:lpstr>
      <vt:lpstr>Screenshot Abstraction find_next_state</vt:lpstr>
      <vt:lpstr>Screenshot abstraction pixel_compare</vt:lpstr>
      <vt:lpstr>Screenshot abstraction screenshot_compare</vt:lpstr>
      <vt:lpstr>Overview</vt:lpstr>
      <vt:lpstr>Simplification Transition Merging</vt:lpstr>
      <vt:lpstr>Simplification Simplify function</vt:lpstr>
      <vt:lpstr>Outline</vt:lpstr>
      <vt:lpstr>Experiment Environment</vt:lpstr>
      <vt:lpstr>Experiment Design</vt:lpstr>
      <vt:lpstr>Experiment Benchmark</vt:lpstr>
      <vt:lpstr>Experiment Tippy Tipper</vt:lpstr>
      <vt:lpstr>Experiment Result of Tippy Tipper</vt:lpstr>
      <vt:lpstr>Experiment Challenge of Abstraction </vt:lpstr>
      <vt:lpstr>Experiment Challenge of Unclickable</vt:lpstr>
      <vt:lpstr>雙鐵時刻表</vt:lpstr>
      <vt:lpstr>Experiment Result of 雙鐵時刻表</vt:lpstr>
      <vt:lpstr>Experiment Challenge of Inaccurate bounds</vt:lpstr>
      <vt:lpstr>Experiment 食在方便</vt:lpstr>
      <vt:lpstr>Experiment Result of 食在方便</vt:lpstr>
      <vt:lpstr>Experiment Handle external components </vt:lpstr>
      <vt:lpstr>Outline</vt:lpstr>
      <vt:lpstr>Conclusion</vt:lpstr>
      <vt:lpstr>Future work</vt:lpstr>
      <vt:lpstr>Q&amp;A</vt:lpstr>
      <vt:lpstr>Reference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Vision-Base technology for automated app testing</dc:title>
  <dc:creator>張唯霖</dc:creator>
  <cp:lastModifiedBy>張唯霖</cp:lastModifiedBy>
  <cp:revision>181</cp:revision>
  <cp:lastPrinted>2015-07-10T00:50:20Z</cp:lastPrinted>
  <dcterms:created xsi:type="dcterms:W3CDTF">2015-06-29T05:04:22Z</dcterms:created>
  <dcterms:modified xsi:type="dcterms:W3CDTF">2015-07-10T00:50:36Z</dcterms:modified>
</cp:coreProperties>
</file>